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4"/>
  </p:notesMasterIdLst>
  <p:sldIdLst>
    <p:sldId id="256" r:id="rId2"/>
    <p:sldId id="257" r:id="rId3"/>
    <p:sldId id="258" r:id="rId4"/>
    <p:sldId id="259" r:id="rId5"/>
    <p:sldId id="260" r:id="rId6"/>
    <p:sldId id="261" r:id="rId7"/>
    <p:sldId id="267" r:id="rId8"/>
    <p:sldId id="262" r:id="rId9"/>
    <p:sldId id="263" r:id="rId10"/>
    <p:sldId id="264" r:id="rId11"/>
    <p:sldId id="265"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1" autoAdjust="0"/>
    <p:restoredTop sz="78470" autoAdjust="0"/>
  </p:normalViewPr>
  <p:slideViewPr>
    <p:cSldViewPr>
      <p:cViewPr varScale="1">
        <p:scale>
          <a:sx n="57" d="100"/>
          <a:sy n="57" d="100"/>
        </p:scale>
        <p:origin x="-1758"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F1DD43-ECDD-4C96-97CA-590B55BCD8D5}" type="datetimeFigureOut">
              <a:rPr lang="en-US" smtClean="0"/>
              <a:t>08-Dec-21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C40B65-6397-4A69-BB37-3CF81E29390B}" type="slidenum">
              <a:rPr lang="en-US" smtClean="0"/>
              <a:t>‹#›</a:t>
            </a:fld>
            <a:endParaRPr lang="en-US"/>
          </a:p>
        </p:txBody>
      </p:sp>
    </p:spTree>
    <p:extLst>
      <p:ext uri="{BB962C8B-B14F-4D97-AF65-F5344CB8AC3E}">
        <p14:creationId xmlns:p14="http://schemas.microsoft.com/office/powerpoint/2010/main" val="2454141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Big corporations employ diverse cultures which may result in conflict. It is significant that the HR pinpoints the differences to manage conflict. The HR should apply conflict resolution strategies to effectively mitigate the differences (Vega, 2018). </a:t>
            </a:r>
          </a:p>
          <a:p>
            <a:r>
              <a:rPr lang="en-US" dirty="0" smtClean="0"/>
              <a:t>Locating the tension point entails profound understanding</a:t>
            </a:r>
            <a:r>
              <a:rPr lang="en-US" baseline="0" dirty="0" smtClean="0"/>
              <a:t> of different people. Additionally, the human resource must read between the lines to know the root cause of the conflict and come up with a permanent solution to the problem.</a:t>
            </a:r>
          </a:p>
          <a:p>
            <a:r>
              <a:rPr lang="en-US" baseline="0" dirty="0" smtClean="0"/>
              <a:t>Creating a healthy atmosphere entails creating a healthy atmosphere since different departments have various conflicts and thus an atmosphere of trust encourages workers to speak out and communicate about their problems without being judged.</a:t>
            </a:r>
            <a:endParaRPr lang="en-US" dirty="0"/>
          </a:p>
        </p:txBody>
      </p:sp>
      <p:sp>
        <p:nvSpPr>
          <p:cNvPr id="4" name="Slide Number Placeholder 3"/>
          <p:cNvSpPr>
            <a:spLocks noGrp="1"/>
          </p:cNvSpPr>
          <p:nvPr>
            <p:ph type="sldNum" sz="quarter" idx="10"/>
          </p:nvPr>
        </p:nvSpPr>
        <p:spPr/>
        <p:txBody>
          <a:bodyPr/>
          <a:lstStyle/>
          <a:p>
            <a:fld id="{51C40B65-6397-4A69-BB37-3CF81E29390B}" type="slidenum">
              <a:rPr lang="en-US" smtClean="0"/>
              <a:t>2</a:t>
            </a:fld>
            <a:endParaRPr lang="en-US"/>
          </a:p>
        </p:txBody>
      </p:sp>
    </p:spTree>
    <p:extLst>
      <p:ext uri="{BB962C8B-B14F-4D97-AF65-F5344CB8AC3E}">
        <p14:creationId xmlns:p14="http://schemas.microsoft.com/office/powerpoint/2010/main" val="27276675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Encouraging open communication allows</a:t>
            </a:r>
            <a:r>
              <a:rPr lang="en-US" baseline="0" dirty="0" smtClean="0"/>
              <a:t> the two parties to give their side of their story while expressing their viewpoints for the human resource  to give an effective and fair verdict. When employees are encouraged to come up with their own solutions, they can genuinely reconcile and feel appreciated in the organization (</a:t>
            </a:r>
            <a:r>
              <a:rPr lang="en-US" baseline="0" dirty="0" err="1" smtClean="0"/>
              <a:t>Kainto</a:t>
            </a:r>
            <a:r>
              <a:rPr lang="en-US" baseline="0" dirty="0" smtClean="0"/>
              <a:t> et al., 2017).</a:t>
            </a:r>
          </a:p>
          <a:p>
            <a:r>
              <a:rPr lang="en-US" baseline="0" dirty="0" smtClean="0"/>
              <a:t>Setting ground rules helps the employees to respect each others different cultures, by avoiding discriminatory terms that may result in conflict. They should understand that everyone is entitled to their workplaces and should learn how to carry themselves as professionals.</a:t>
            </a:r>
          </a:p>
          <a:p>
            <a:endParaRPr lang="en-US" dirty="0"/>
          </a:p>
        </p:txBody>
      </p:sp>
      <p:sp>
        <p:nvSpPr>
          <p:cNvPr id="4" name="Slide Number Placeholder 3"/>
          <p:cNvSpPr>
            <a:spLocks noGrp="1"/>
          </p:cNvSpPr>
          <p:nvPr>
            <p:ph type="sldNum" sz="quarter" idx="10"/>
          </p:nvPr>
        </p:nvSpPr>
        <p:spPr/>
        <p:txBody>
          <a:bodyPr/>
          <a:lstStyle/>
          <a:p>
            <a:fld id="{51C40B65-6397-4A69-BB37-3CF81E29390B}" type="slidenum">
              <a:rPr lang="en-US" smtClean="0"/>
              <a:t>3</a:t>
            </a:fld>
            <a:endParaRPr lang="en-US"/>
          </a:p>
        </p:txBody>
      </p:sp>
    </p:spTree>
    <p:extLst>
      <p:ext uri="{BB962C8B-B14F-4D97-AF65-F5344CB8AC3E}">
        <p14:creationId xmlns:p14="http://schemas.microsoft.com/office/powerpoint/2010/main" val="1028581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Tip</a:t>
            </a:r>
            <a:r>
              <a:rPr lang="en-US" baseline="0" dirty="0" smtClean="0"/>
              <a:t>s for acknowledging the conflicts exists; discuss what needs are not being met for both parties for shared understanding. Seek as much information as possible. Ask questions exhaustively to ensure all parties are contended (</a:t>
            </a:r>
            <a:r>
              <a:rPr lang="en-US" baseline="0" dirty="0" err="1" smtClean="0"/>
              <a:t>Zaid</a:t>
            </a:r>
            <a:r>
              <a:rPr lang="en-US" baseline="0" dirty="0" smtClean="0"/>
              <a:t> et al., 2018).</a:t>
            </a:r>
          </a:p>
          <a:p>
            <a:r>
              <a:rPr lang="en-US" baseline="0" dirty="0" smtClean="0"/>
              <a:t>The second step involves letting the two parties express themselves genuinely without being judged or being reprimanded. This is where they are encouraged to give opinions on what they would like to see.  This is also to ensure that both sides are interested in ending the conflict.</a:t>
            </a:r>
          </a:p>
          <a:p>
            <a:endParaRPr lang="en-US" dirty="0"/>
          </a:p>
        </p:txBody>
      </p:sp>
      <p:sp>
        <p:nvSpPr>
          <p:cNvPr id="4" name="Slide Number Placeholder 3"/>
          <p:cNvSpPr>
            <a:spLocks noGrp="1"/>
          </p:cNvSpPr>
          <p:nvPr>
            <p:ph type="sldNum" sz="quarter" idx="10"/>
          </p:nvPr>
        </p:nvSpPr>
        <p:spPr/>
        <p:txBody>
          <a:bodyPr/>
          <a:lstStyle/>
          <a:p>
            <a:fld id="{51C40B65-6397-4A69-BB37-3CF81E29390B}" type="slidenum">
              <a:rPr lang="en-US" smtClean="0"/>
              <a:t>4</a:t>
            </a:fld>
            <a:endParaRPr lang="en-US"/>
          </a:p>
        </p:txBody>
      </p:sp>
    </p:spTree>
    <p:extLst>
      <p:ext uri="{BB962C8B-B14F-4D97-AF65-F5344CB8AC3E}">
        <p14:creationId xmlns:p14="http://schemas.microsoft.com/office/powerpoint/2010/main" val="12723634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Determining</a:t>
            </a:r>
            <a:r>
              <a:rPr lang="en-US" baseline="0" dirty="0" smtClean="0"/>
              <a:t> the underlying problem helps to know which person is right or wrong. Outlining the needs helps both parties included in the conflict solution process (Vega, 2018). Discovering the needs helps the employer to know why the workers require the specific needs before the conflict resolution. When the employers discovers their needs , it means that the conflict has been effectively solved.</a:t>
            </a:r>
          </a:p>
          <a:p>
            <a:r>
              <a:rPr lang="en-US" baseline="0" dirty="0" smtClean="0"/>
              <a:t>Finding common areas of settlement helps to eliminate future conflicts in that the employees will feel represented and their future fears eliminated to have a smooth work environment.</a:t>
            </a:r>
            <a:endParaRPr lang="en-US" dirty="0"/>
          </a:p>
        </p:txBody>
      </p:sp>
      <p:sp>
        <p:nvSpPr>
          <p:cNvPr id="4" name="Slide Number Placeholder 3"/>
          <p:cNvSpPr>
            <a:spLocks noGrp="1"/>
          </p:cNvSpPr>
          <p:nvPr>
            <p:ph type="sldNum" sz="quarter" idx="10"/>
          </p:nvPr>
        </p:nvSpPr>
        <p:spPr/>
        <p:txBody>
          <a:bodyPr/>
          <a:lstStyle/>
          <a:p>
            <a:fld id="{51C40B65-6397-4A69-BB37-3CF81E29390B}" type="slidenum">
              <a:rPr lang="en-US" smtClean="0"/>
              <a:t>5</a:t>
            </a:fld>
            <a:endParaRPr lang="en-US"/>
          </a:p>
        </p:txBody>
      </p:sp>
    </p:spTree>
    <p:extLst>
      <p:ext uri="{BB962C8B-B14F-4D97-AF65-F5344CB8AC3E}">
        <p14:creationId xmlns:p14="http://schemas.microsoft.com/office/powerpoint/2010/main" val="18199992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Finding shared areas of settlement where both</a:t>
            </a:r>
            <a:r>
              <a:rPr lang="en-US" baseline="0" dirty="0" smtClean="0"/>
              <a:t> parties agree on amicable ways to eliminating future problems. This entails; both parties on agreeing on the problem, correct process to be followed, worst case scenarios and small variations needed for the solutions (</a:t>
            </a:r>
            <a:r>
              <a:rPr lang="en-US" baseline="0" dirty="0" err="1" smtClean="0"/>
              <a:t>Zaid</a:t>
            </a:r>
            <a:r>
              <a:rPr lang="en-US" baseline="0" dirty="0" smtClean="0"/>
              <a:t> et al., 2018).</a:t>
            </a:r>
            <a:endParaRPr lang="en-US" dirty="0" smtClean="0"/>
          </a:p>
          <a:p>
            <a:r>
              <a:rPr lang="en-US" dirty="0" smtClean="0"/>
              <a:t>Finding solutions is by suggesting alternatives to solving the</a:t>
            </a:r>
            <a:r>
              <a:rPr lang="en-US" baseline="0" dirty="0" smtClean="0"/>
              <a:t> conflicts for example when one method fails to work, the management should have other ways to avoid future conflicts of different dimension. It helps to give options on the actions to be taken incase one of the workers does not comply. Both sides should agree on the solutions and the actions to be taken, when the two workers show silence in the process of conflict resolution, it may signify resistance and thus both parties should speak out to avoid future conflicts.</a:t>
            </a:r>
          </a:p>
        </p:txBody>
      </p:sp>
      <p:sp>
        <p:nvSpPr>
          <p:cNvPr id="4" name="Slide Number Placeholder 3"/>
          <p:cNvSpPr>
            <a:spLocks noGrp="1"/>
          </p:cNvSpPr>
          <p:nvPr>
            <p:ph type="sldNum" sz="quarter" idx="10"/>
          </p:nvPr>
        </p:nvSpPr>
        <p:spPr/>
        <p:txBody>
          <a:bodyPr/>
          <a:lstStyle/>
          <a:p>
            <a:fld id="{51C40B65-6397-4A69-BB37-3CF81E29390B}" type="slidenum">
              <a:rPr lang="en-US" smtClean="0"/>
              <a:t>6</a:t>
            </a:fld>
            <a:endParaRPr lang="en-US"/>
          </a:p>
        </p:txBody>
      </p:sp>
    </p:spTree>
    <p:extLst>
      <p:ext uri="{BB962C8B-B14F-4D97-AF65-F5344CB8AC3E}">
        <p14:creationId xmlns:p14="http://schemas.microsoft.com/office/powerpoint/2010/main" val="7559638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Follow ups are important as they help to ensure that the workers are adhering to the set guidelines. Incase of failure to resolve the conflicts, the workers should be enlightened on the measures that would be taken for instance disciplinary actions like suspension and even termination.</a:t>
            </a:r>
          </a:p>
          <a:p>
            <a:endParaRPr lang="en-US" dirty="0"/>
          </a:p>
        </p:txBody>
      </p:sp>
      <p:sp>
        <p:nvSpPr>
          <p:cNvPr id="4" name="Slide Number Placeholder 3"/>
          <p:cNvSpPr>
            <a:spLocks noGrp="1"/>
          </p:cNvSpPr>
          <p:nvPr>
            <p:ph type="sldNum" sz="quarter" idx="10"/>
          </p:nvPr>
        </p:nvSpPr>
        <p:spPr/>
        <p:txBody>
          <a:bodyPr/>
          <a:lstStyle/>
          <a:p>
            <a:fld id="{51C40B65-6397-4A69-BB37-3CF81E29390B}" type="slidenum">
              <a:rPr lang="en-US" smtClean="0"/>
              <a:t>7</a:t>
            </a:fld>
            <a:endParaRPr lang="en-US"/>
          </a:p>
        </p:txBody>
      </p:sp>
    </p:spTree>
    <p:extLst>
      <p:ext uri="{BB962C8B-B14F-4D97-AF65-F5344CB8AC3E}">
        <p14:creationId xmlns:p14="http://schemas.microsoft.com/office/powerpoint/2010/main" val="31945881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Coercion and intimidation only</a:t>
            </a:r>
            <a:r>
              <a:rPr lang="en-US" baseline="0" dirty="0" smtClean="0"/>
              <a:t> helps to solve short-term problems, but sooner or later, the problem is set to arise again. When a person is emotional, they can take any easy solution for their emotions but this is not a long term solution, the best way is to ensure that everyone is sober that is the HR and the two parties to find a permanent solution.</a:t>
            </a:r>
          </a:p>
          <a:p>
            <a:r>
              <a:rPr lang="en-US" baseline="0" dirty="0" smtClean="0"/>
              <a:t>Focusing on the problem helps to eliminate conflict of interests. When a human resource establishes that one of the parties is the problem, he or she may then focus on the individual but the initial step should be to focus on the problem.</a:t>
            </a:r>
          </a:p>
          <a:p>
            <a:r>
              <a:rPr lang="en-US" baseline="0" dirty="0" smtClean="0"/>
              <a:t>At the end of the day, the human resource ought to remain the person in authority so the decision lies on how he or she makes the final decision to ensure that both parties understand where their decision lies.</a:t>
            </a:r>
            <a:endParaRPr lang="en-US" dirty="0"/>
          </a:p>
        </p:txBody>
      </p:sp>
      <p:sp>
        <p:nvSpPr>
          <p:cNvPr id="4" name="Slide Number Placeholder 3"/>
          <p:cNvSpPr>
            <a:spLocks noGrp="1"/>
          </p:cNvSpPr>
          <p:nvPr>
            <p:ph type="sldNum" sz="quarter" idx="10"/>
          </p:nvPr>
        </p:nvSpPr>
        <p:spPr/>
        <p:txBody>
          <a:bodyPr/>
          <a:lstStyle/>
          <a:p>
            <a:fld id="{51C40B65-6397-4A69-BB37-3CF81E29390B}" type="slidenum">
              <a:rPr lang="en-US" smtClean="0"/>
              <a:t>8</a:t>
            </a:fld>
            <a:endParaRPr lang="en-US"/>
          </a:p>
        </p:txBody>
      </p:sp>
    </p:spTree>
    <p:extLst>
      <p:ext uri="{BB962C8B-B14F-4D97-AF65-F5344CB8AC3E}">
        <p14:creationId xmlns:p14="http://schemas.microsoft.com/office/powerpoint/2010/main" val="13667597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HR</a:t>
            </a:r>
            <a:r>
              <a:rPr lang="en-US" baseline="0" dirty="0" smtClean="0"/>
              <a:t> involvement in departmental conflicts helps to retain workers in that they feel appreciated and well represented as their grievances and needed are professionally handled (</a:t>
            </a:r>
            <a:r>
              <a:rPr lang="en-US" baseline="0" dirty="0" err="1" smtClean="0"/>
              <a:t>Kianto</a:t>
            </a:r>
            <a:r>
              <a:rPr lang="en-US" baseline="0" dirty="0" smtClean="0"/>
              <a:t> et al., 2017).</a:t>
            </a:r>
          </a:p>
          <a:p>
            <a:r>
              <a:rPr lang="en-US" baseline="0" dirty="0" smtClean="0"/>
              <a:t>A conflict free environment promotes productivity free of stress and threats which promotes innovation and unity among workers.</a:t>
            </a:r>
          </a:p>
          <a:p>
            <a:r>
              <a:rPr lang="en-US" baseline="0" dirty="0" smtClean="0"/>
              <a:t>Involving human resource management in conflict resolution helps to reduce expenditures that may accrue from damages incurred in conflicts. It also helps to reduce the expenses that may have been incurred in training of new employees due to higher retention cases.</a:t>
            </a:r>
          </a:p>
          <a:p>
            <a:endParaRPr lang="en-US" dirty="0"/>
          </a:p>
        </p:txBody>
      </p:sp>
      <p:sp>
        <p:nvSpPr>
          <p:cNvPr id="4" name="Slide Number Placeholder 3"/>
          <p:cNvSpPr>
            <a:spLocks noGrp="1"/>
          </p:cNvSpPr>
          <p:nvPr>
            <p:ph type="sldNum" sz="quarter" idx="10"/>
          </p:nvPr>
        </p:nvSpPr>
        <p:spPr/>
        <p:txBody>
          <a:bodyPr/>
          <a:lstStyle/>
          <a:p>
            <a:fld id="{51C40B65-6397-4A69-BB37-3CF81E29390B}" type="slidenum">
              <a:rPr lang="en-US" smtClean="0"/>
              <a:t>9</a:t>
            </a:fld>
            <a:endParaRPr lang="en-US"/>
          </a:p>
        </p:txBody>
      </p:sp>
    </p:spTree>
    <p:extLst>
      <p:ext uri="{BB962C8B-B14F-4D97-AF65-F5344CB8AC3E}">
        <p14:creationId xmlns:p14="http://schemas.microsoft.com/office/powerpoint/2010/main" val="34131051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Conflict</a:t>
            </a:r>
            <a:r>
              <a:rPr lang="en-US" baseline="0" dirty="0" smtClean="0"/>
              <a:t> helps workers learn about themselves and improve on their weaknesses for instance appreciating others cultures (</a:t>
            </a:r>
            <a:r>
              <a:rPr lang="en-US" baseline="0" dirty="0" err="1" smtClean="0"/>
              <a:t>Marković</a:t>
            </a:r>
            <a:r>
              <a:rPr lang="en-US" baseline="0" dirty="0" smtClean="0"/>
              <a:t>, 2020). When workers learn how to embrace each other’s differences it can promote departmental growth since workers can work as a team to achieve set goals and targets.</a:t>
            </a:r>
          </a:p>
          <a:p>
            <a:r>
              <a:rPr lang="en-US" baseline="0" dirty="0" smtClean="0"/>
              <a:t>The human resource helps to improve departmental relationships as workers can learn various ways to handle their differences without involving the management of even the human resource department. This improves communication as workers can feel free to air their grievances without feeling judged or inflicting others privacy.</a:t>
            </a:r>
          </a:p>
          <a:p>
            <a:r>
              <a:rPr lang="en-US" baseline="0" dirty="0" smtClean="0"/>
              <a:t>When the human resource is involved in departmental conflicts, workers can learn to handle or recognize a problem before it explodes. This helps to mitigate issues that may arise from underlying problems.</a:t>
            </a:r>
          </a:p>
        </p:txBody>
      </p:sp>
      <p:sp>
        <p:nvSpPr>
          <p:cNvPr id="4" name="Slide Number Placeholder 3"/>
          <p:cNvSpPr>
            <a:spLocks noGrp="1"/>
          </p:cNvSpPr>
          <p:nvPr>
            <p:ph type="sldNum" sz="quarter" idx="10"/>
          </p:nvPr>
        </p:nvSpPr>
        <p:spPr/>
        <p:txBody>
          <a:bodyPr/>
          <a:lstStyle/>
          <a:p>
            <a:fld id="{51C40B65-6397-4A69-BB37-3CF81E29390B}" type="slidenum">
              <a:rPr lang="en-US" smtClean="0"/>
              <a:t>10</a:t>
            </a:fld>
            <a:endParaRPr lang="en-US"/>
          </a:p>
        </p:txBody>
      </p:sp>
    </p:spTree>
    <p:extLst>
      <p:ext uri="{BB962C8B-B14F-4D97-AF65-F5344CB8AC3E}">
        <p14:creationId xmlns:p14="http://schemas.microsoft.com/office/powerpoint/2010/main" val="11428861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E8ADBF2E-E3D7-4D7E-9E28-09FFAC6BD709}" type="datetimeFigureOut">
              <a:rPr lang="en-US" smtClean="0"/>
              <a:t>08-Dec-21</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03B82FE8-7766-45C4-B756-FB151D7A9CEC}"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8ADBF2E-E3D7-4D7E-9E28-09FFAC6BD709}" type="datetimeFigureOut">
              <a:rPr lang="en-US" smtClean="0"/>
              <a:t>08-Dec-21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B82FE8-7766-45C4-B756-FB151D7A9CE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8ADBF2E-E3D7-4D7E-9E28-09FFAC6BD709}" type="datetimeFigureOut">
              <a:rPr lang="en-US" smtClean="0"/>
              <a:t>08-Dec-21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03B82FE8-7766-45C4-B756-FB151D7A9CE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8ADBF2E-E3D7-4D7E-9E28-09FFAC6BD709}" type="datetimeFigureOut">
              <a:rPr lang="en-US" smtClean="0"/>
              <a:t>08-Dec-21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B82FE8-7766-45C4-B756-FB151D7A9CE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8ADBF2E-E3D7-4D7E-9E28-09FFAC6BD709}" type="datetimeFigureOut">
              <a:rPr lang="en-US" smtClean="0"/>
              <a:t>08-Dec-21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B82FE8-7766-45C4-B756-FB151D7A9CE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8ADBF2E-E3D7-4D7E-9E28-09FFAC6BD709}" type="datetimeFigureOut">
              <a:rPr lang="en-US" smtClean="0"/>
              <a:t>08-Dec-21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B82FE8-7766-45C4-B756-FB151D7A9CE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ADBF2E-E3D7-4D7E-9E28-09FFAC6BD709}" type="datetimeFigureOut">
              <a:rPr lang="en-US" smtClean="0"/>
              <a:t>08-Dec-21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B82FE8-7766-45C4-B756-FB151D7A9CE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8ADBF2E-E3D7-4D7E-9E28-09FFAC6BD709}" type="datetimeFigureOut">
              <a:rPr lang="en-US" smtClean="0"/>
              <a:t>08-Dec-21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B82FE8-7766-45C4-B756-FB151D7A9CE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8ADBF2E-E3D7-4D7E-9E28-09FFAC6BD709}" type="datetimeFigureOut">
              <a:rPr lang="en-US" smtClean="0"/>
              <a:t>08-Dec-21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B82FE8-7766-45C4-B756-FB151D7A9CE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8ADBF2E-E3D7-4D7E-9E28-09FFAC6BD709}" type="datetimeFigureOut">
              <a:rPr lang="en-US" smtClean="0"/>
              <a:t>08-Dec-21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B82FE8-7766-45C4-B756-FB151D7A9CE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8ADBF2E-E3D7-4D7E-9E28-09FFAC6BD709}" type="datetimeFigureOut">
              <a:rPr lang="en-US" smtClean="0"/>
              <a:t>08-Dec-21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B82FE8-7766-45C4-B756-FB151D7A9CE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E8ADBF2E-E3D7-4D7E-9E28-09FFAC6BD709}" type="datetimeFigureOut">
              <a:rPr lang="en-US" smtClean="0"/>
              <a:t>08-Dec-21</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03B82FE8-7766-45C4-B756-FB151D7A9CE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Training Program on Conflict Resolution </a:t>
            </a:r>
          </a:p>
        </p:txBody>
      </p:sp>
      <p:sp>
        <p:nvSpPr>
          <p:cNvPr id="3" name="Subtitle 2"/>
          <p:cNvSpPr>
            <a:spLocks noGrp="1"/>
          </p:cNvSpPr>
          <p:nvPr>
            <p:ph type="subTitle" idx="1"/>
          </p:nvPr>
        </p:nvSpPr>
        <p:spPr>
          <a:xfrm>
            <a:off x="1295400" y="3331698"/>
            <a:ext cx="6477000" cy="2535702"/>
          </a:xfrm>
        </p:spPr>
        <p:txBody>
          <a:bodyPr>
            <a:normAutofit/>
          </a:bodyPr>
          <a:lstStyle/>
          <a:p>
            <a:r>
              <a:rPr lang="en-US" dirty="0" smtClean="0"/>
              <a:t>Name</a:t>
            </a:r>
          </a:p>
          <a:p>
            <a:r>
              <a:rPr lang="en-US" dirty="0" smtClean="0"/>
              <a:t>Institute of Affiliation</a:t>
            </a:r>
          </a:p>
          <a:p>
            <a:r>
              <a:rPr lang="en-US" dirty="0" smtClean="0"/>
              <a:t>Professor</a:t>
            </a:r>
          </a:p>
          <a:p>
            <a:r>
              <a:rPr lang="en-US" dirty="0" smtClean="0"/>
              <a:t>Date</a:t>
            </a:r>
          </a:p>
          <a:p>
            <a:endParaRPr lang="en-US" dirty="0"/>
          </a:p>
        </p:txBody>
      </p:sp>
    </p:spTree>
    <p:extLst>
      <p:ext uri="{BB962C8B-B14F-4D97-AF65-F5344CB8AC3E}">
        <p14:creationId xmlns:p14="http://schemas.microsoft.com/office/powerpoint/2010/main" val="3877960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HR Role in Conflict Management and Resolution</a:t>
            </a:r>
            <a:endParaRPr lang="en-US" dirty="0"/>
          </a:p>
        </p:txBody>
      </p:sp>
      <p:sp>
        <p:nvSpPr>
          <p:cNvPr id="3" name="Content Placeholder 2"/>
          <p:cNvSpPr>
            <a:spLocks noGrp="1"/>
          </p:cNvSpPr>
          <p:nvPr>
            <p:ph idx="1"/>
          </p:nvPr>
        </p:nvSpPr>
        <p:spPr>
          <a:xfrm>
            <a:off x="457200" y="1600200"/>
            <a:ext cx="7924800" cy="3733800"/>
          </a:xfrm>
        </p:spPr>
        <p:txBody>
          <a:bodyPr/>
          <a:lstStyle/>
          <a:p>
            <a:r>
              <a:rPr lang="en-US" dirty="0" smtClean="0"/>
              <a:t>Managing the differences</a:t>
            </a:r>
          </a:p>
          <a:p>
            <a:r>
              <a:rPr lang="en-US" dirty="0" smtClean="0"/>
              <a:t>Locating the tension point</a:t>
            </a:r>
          </a:p>
          <a:p>
            <a:r>
              <a:rPr lang="en-US" dirty="0" smtClean="0"/>
              <a:t>Creating a healthy atmosphere</a:t>
            </a:r>
            <a:endParaRPr lang="en-US" dirty="0"/>
          </a:p>
        </p:txBody>
      </p:sp>
    </p:spTree>
    <p:extLst>
      <p:ext uri="{BB962C8B-B14F-4D97-AF65-F5344CB8AC3E}">
        <p14:creationId xmlns:p14="http://schemas.microsoft.com/office/powerpoint/2010/main" val="2686930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HR Role in Conflict Management and Resolution</a:t>
            </a:r>
          </a:p>
        </p:txBody>
      </p:sp>
      <p:sp>
        <p:nvSpPr>
          <p:cNvPr id="3" name="Content Placeholder 2"/>
          <p:cNvSpPr>
            <a:spLocks noGrp="1"/>
          </p:cNvSpPr>
          <p:nvPr>
            <p:ph idx="1"/>
          </p:nvPr>
        </p:nvSpPr>
        <p:spPr/>
        <p:txBody>
          <a:bodyPr/>
          <a:lstStyle/>
          <a:p>
            <a:r>
              <a:rPr lang="en-US" dirty="0" smtClean="0"/>
              <a:t> Encouraging open communication.</a:t>
            </a:r>
          </a:p>
          <a:p>
            <a:r>
              <a:rPr lang="en-US" dirty="0" smtClean="0"/>
              <a:t>Encouraging both parties to come up with their own resolutions.</a:t>
            </a:r>
          </a:p>
          <a:p>
            <a:r>
              <a:rPr lang="en-US" dirty="0" smtClean="0"/>
              <a:t>Setting ground rules</a:t>
            </a:r>
            <a:endParaRPr lang="en-US" dirty="0"/>
          </a:p>
        </p:txBody>
      </p:sp>
    </p:spTree>
    <p:extLst>
      <p:ext uri="{BB962C8B-B14F-4D97-AF65-F5344CB8AC3E}">
        <p14:creationId xmlns:p14="http://schemas.microsoft.com/office/powerpoint/2010/main" val="3744844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2667000"/>
          </a:xfrm>
        </p:spPr>
        <p:txBody>
          <a:bodyPr>
            <a:normAutofit/>
          </a:bodyPr>
          <a:lstStyle/>
          <a:p>
            <a:r>
              <a:rPr lang="en-US" dirty="0"/>
              <a:t>P</a:t>
            </a:r>
            <a:r>
              <a:rPr lang="en-US" dirty="0" smtClean="0"/>
              <a:t>rocess </a:t>
            </a:r>
            <a:r>
              <a:rPr lang="en-US" dirty="0"/>
              <a:t>that </a:t>
            </a:r>
            <a:r>
              <a:rPr lang="en-US" dirty="0" smtClean="0"/>
              <a:t>Managers </a:t>
            </a:r>
            <a:r>
              <a:rPr lang="en-US" dirty="0"/>
              <a:t>and </a:t>
            </a:r>
            <a:r>
              <a:rPr lang="en-US" dirty="0" smtClean="0"/>
              <a:t>Employees </a:t>
            </a:r>
            <a:r>
              <a:rPr lang="en-US" dirty="0"/>
              <a:t>should follow to contact HR for cases </a:t>
            </a:r>
            <a:r>
              <a:rPr lang="en-US" dirty="0" smtClean="0"/>
              <a:t>Involving </a:t>
            </a:r>
            <a:r>
              <a:rPr lang="en-US" dirty="0"/>
              <a:t>conflict</a:t>
            </a:r>
          </a:p>
        </p:txBody>
      </p:sp>
      <p:sp>
        <p:nvSpPr>
          <p:cNvPr id="3" name="Content Placeholder 2"/>
          <p:cNvSpPr>
            <a:spLocks noGrp="1"/>
          </p:cNvSpPr>
          <p:nvPr>
            <p:ph idx="1"/>
          </p:nvPr>
        </p:nvSpPr>
        <p:spPr>
          <a:xfrm>
            <a:off x="609600" y="3124200"/>
            <a:ext cx="8077200" cy="3185160"/>
          </a:xfrm>
        </p:spPr>
        <p:txBody>
          <a:bodyPr/>
          <a:lstStyle/>
          <a:p>
            <a:r>
              <a:rPr lang="en-US" dirty="0" smtClean="0"/>
              <a:t>The first step is to acknowledge that the conflict exists.</a:t>
            </a:r>
          </a:p>
          <a:p>
            <a:r>
              <a:rPr lang="en-US" dirty="0" smtClean="0"/>
              <a:t>The second step is to let the two parties express themselves genuinely.</a:t>
            </a:r>
          </a:p>
          <a:p>
            <a:pPr marL="137160" indent="0">
              <a:buNone/>
            </a:pPr>
            <a:endParaRPr lang="en-US" dirty="0" smtClean="0"/>
          </a:p>
          <a:p>
            <a:endParaRPr lang="en-US" dirty="0"/>
          </a:p>
        </p:txBody>
      </p:sp>
    </p:spTree>
    <p:extLst>
      <p:ext uri="{BB962C8B-B14F-4D97-AF65-F5344CB8AC3E}">
        <p14:creationId xmlns:p14="http://schemas.microsoft.com/office/powerpoint/2010/main" val="849203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2286000"/>
          </a:xfrm>
        </p:spPr>
        <p:txBody>
          <a:bodyPr>
            <a:normAutofit fontScale="90000"/>
          </a:bodyPr>
          <a:lstStyle/>
          <a:p>
            <a:r>
              <a:rPr lang="en-US" dirty="0"/>
              <a:t>Process that managers and employees should follow to contact HR for cases involving conflict</a:t>
            </a:r>
          </a:p>
        </p:txBody>
      </p:sp>
      <p:sp>
        <p:nvSpPr>
          <p:cNvPr id="3" name="Content Placeholder 2"/>
          <p:cNvSpPr>
            <a:spLocks noGrp="1"/>
          </p:cNvSpPr>
          <p:nvPr>
            <p:ph idx="1"/>
          </p:nvPr>
        </p:nvSpPr>
        <p:spPr>
          <a:xfrm>
            <a:off x="533400" y="2438400"/>
            <a:ext cx="8153400" cy="3870960"/>
          </a:xfrm>
        </p:spPr>
        <p:txBody>
          <a:bodyPr>
            <a:normAutofit/>
          </a:bodyPr>
          <a:lstStyle/>
          <a:p>
            <a:r>
              <a:rPr lang="en-US" dirty="0" smtClean="0"/>
              <a:t>The third step  is to outline the problem.</a:t>
            </a:r>
          </a:p>
          <a:p>
            <a:r>
              <a:rPr lang="en-US" dirty="0" smtClean="0"/>
              <a:t>The fourth step is to determine the underlying need.</a:t>
            </a:r>
          </a:p>
          <a:p>
            <a:pPr marL="137160" indent="0">
              <a:buNone/>
            </a:pPr>
            <a:endParaRPr lang="en-US" dirty="0"/>
          </a:p>
        </p:txBody>
      </p:sp>
    </p:spTree>
    <p:extLst>
      <p:ext uri="{BB962C8B-B14F-4D97-AF65-F5344CB8AC3E}">
        <p14:creationId xmlns:p14="http://schemas.microsoft.com/office/powerpoint/2010/main" val="4140543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286000"/>
          </a:xfrm>
        </p:spPr>
        <p:txBody>
          <a:bodyPr>
            <a:normAutofit fontScale="90000"/>
          </a:bodyPr>
          <a:lstStyle/>
          <a:p>
            <a:r>
              <a:rPr lang="en-US" dirty="0"/>
              <a:t>Process that managers and employees should follow to contact HR for cases involving conflict</a:t>
            </a:r>
          </a:p>
        </p:txBody>
      </p:sp>
      <p:sp>
        <p:nvSpPr>
          <p:cNvPr id="3" name="Content Placeholder 2"/>
          <p:cNvSpPr>
            <a:spLocks noGrp="1"/>
          </p:cNvSpPr>
          <p:nvPr>
            <p:ph idx="1"/>
          </p:nvPr>
        </p:nvSpPr>
        <p:spPr>
          <a:xfrm>
            <a:off x="685800" y="2438400"/>
            <a:ext cx="8001000" cy="3870960"/>
          </a:xfrm>
        </p:spPr>
        <p:txBody>
          <a:bodyPr>
            <a:normAutofit fontScale="92500" lnSpcReduction="10000"/>
          </a:bodyPr>
          <a:lstStyle/>
          <a:p>
            <a:endParaRPr lang="en-US" dirty="0" smtClean="0"/>
          </a:p>
          <a:p>
            <a:pPr marL="137160" indent="0">
              <a:buNone/>
            </a:pPr>
            <a:r>
              <a:rPr lang="en-US" dirty="0"/>
              <a:t>The fifth step is finding shared areas of settlement.</a:t>
            </a:r>
          </a:p>
          <a:p>
            <a:r>
              <a:rPr lang="en-US" dirty="0"/>
              <a:t>Agreeing on the problem</a:t>
            </a:r>
          </a:p>
          <a:p>
            <a:r>
              <a:rPr lang="en-US" dirty="0"/>
              <a:t>Agreeing on the correct process to be followed</a:t>
            </a:r>
          </a:p>
          <a:p>
            <a:r>
              <a:rPr lang="en-US" dirty="0"/>
              <a:t>Agreeing on worsts worries</a:t>
            </a:r>
          </a:p>
          <a:p>
            <a:r>
              <a:rPr lang="en-US" dirty="0"/>
              <a:t>Agreeing on small variations needed for the solutions</a:t>
            </a:r>
            <a:r>
              <a:rPr lang="en-US" dirty="0" smtClean="0"/>
              <a:t>.</a:t>
            </a:r>
            <a:endParaRPr lang="en-US" dirty="0"/>
          </a:p>
          <a:p>
            <a:pPr marL="137160" indent="0">
              <a:buNone/>
            </a:pPr>
            <a:r>
              <a:rPr lang="en-US" dirty="0" smtClean="0"/>
              <a:t>The sixth step is finding solutions to cater for the needs</a:t>
            </a:r>
          </a:p>
        </p:txBody>
      </p:sp>
    </p:spTree>
    <p:extLst>
      <p:ext uri="{BB962C8B-B14F-4D97-AF65-F5344CB8AC3E}">
        <p14:creationId xmlns:p14="http://schemas.microsoft.com/office/powerpoint/2010/main" val="1725201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077200" cy="2163762"/>
          </a:xfrm>
        </p:spPr>
        <p:txBody>
          <a:bodyPr>
            <a:normAutofit fontScale="90000"/>
          </a:bodyPr>
          <a:lstStyle/>
          <a:p>
            <a:r>
              <a:rPr lang="en-US" dirty="0"/>
              <a:t>Process that managers and employees should follow to contact HR for cases involving conflict</a:t>
            </a:r>
          </a:p>
        </p:txBody>
      </p:sp>
      <p:sp>
        <p:nvSpPr>
          <p:cNvPr id="3" name="Content Placeholder 2"/>
          <p:cNvSpPr>
            <a:spLocks noGrp="1"/>
          </p:cNvSpPr>
          <p:nvPr>
            <p:ph idx="1"/>
          </p:nvPr>
        </p:nvSpPr>
        <p:spPr>
          <a:xfrm>
            <a:off x="457200" y="2667000"/>
            <a:ext cx="8229600" cy="3642360"/>
          </a:xfrm>
        </p:spPr>
        <p:txBody>
          <a:bodyPr/>
          <a:lstStyle/>
          <a:p>
            <a:r>
              <a:rPr lang="en-US" dirty="0"/>
              <a:t>The seventh step is to determine the follow up  monitors for the actions.</a:t>
            </a:r>
          </a:p>
          <a:p>
            <a:r>
              <a:rPr lang="en-US" dirty="0"/>
              <a:t>The eighth step is to determine the actions to be taken in case the conflict is not resolved. </a:t>
            </a:r>
          </a:p>
          <a:p>
            <a:endParaRPr lang="en-US" dirty="0"/>
          </a:p>
        </p:txBody>
      </p:sp>
    </p:spTree>
    <p:extLst>
      <p:ext uri="{BB962C8B-B14F-4D97-AF65-F5344CB8AC3E}">
        <p14:creationId xmlns:p14="http://schemas.microsoft.com/office/powerpoint/2010/main" val="2620703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2209800"/>
          </a:xfrm>
        </p:spPr>
        <p:txBody>
          <a:bodyPr>
            <a:normAutofit/>
          </a:bodyPr>
          <a:lstStyle/>
          <a:p>
            <a:r>
              <a:rPr lang="en-US" dirty="0"/>
              <a:t>T</a:t>
            </a:r>
            <a:r>
              <a:rPr lang="en-US" dirty="0" smtClean="0"/>
              <a:t>hree </a:t>
            </a:r>
            <a:r>
              <a:rPr lang="en-US" dirty="0"/>
              <a:t>strategies that HR will use to resolve issues involving conflict</a:t>
            </a:r>
          </a:p>
        </p:txBody>
      </p:sp>
      <p:sp>
        <p:nvSpPr>
          <p:cNvPr id="3" name="Content Placeholder 2"/>
          <p:cNvSpPr>
            <a:spLocks noGrp="1"/>
          </p:cNvSpPr>
          <p:nvPr>
            <p:ph idx="1"/>
          </p:nvPr>
        </p:nvSpPr>
        <p:spPr>
          <a:xfrm>
            <a:off x="609600" y="2209800"/>
            <a:ext cx="8077200" cy="4099560"/>
          </a:xfrm>
        </p:spPr>
        <p:txBody>
          <a:bodyPr/>
          <a:lstStyle/>
          <a:p>
            <a:r>
              <a:rPr lang="en-US" dirty="0" smtClean="0"/>
              <a:t>Avoiding bullying and coercion.</a:t>
            </a:r>
          </a:p>
          <a:p>
            <a:r>
              <a:rPr lang="en-US" dirty="0" smtClean="0"/>
              <a:t>Focusing on the issue and not the two parties.</a:t>
            </a:r>
          </a:p>
          <a:p>
            <a:r>
              <a:rPr lang="en-US" dirty="0" smtClean="0"/>
              <a:t>Acting authoritatively.</a:t>
            </a:r>
          </a:p>
          <a:p>
            <a:endParaRPr lang="en-US" dirty="0"/>
          </a:p>
        </p:txBody>
      </p:sp>
    </p:spTree>
    <p:extLst>
      <p:ext uri="{BB962C8B-B14F-4D97-AF65-F5344CB8AC3E}">
        <p14:creationId xmlns:p14="http://schemas.microsoft.com/office/powerpoint/2010/main" val="2708016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Benefits of involving HR in departmental conflicts</a:t>
            </a:r>
            <a:endParaRPr lang="en-US" dirty="0"/>
          </a:p>
        </p:txBody>
      </p:sp>
      <p:sp>
        <p:nvSpPr>
          <p:cNvPr id="3" name="Content Placeholder 2"/>
          <p:cNvSpPr>
            <a:spLocks noGrp="1"/>
          </p:cNvSpPr>
          <p:nvPr>
            <p:ph idx="1"/>
          </p:nvPr>
        </p:nvSpPr>
        <p:spPr/>
        <p:txBody>
          <a:bodyPr/>
          <a:lstStyle/>
          <a:p>
            <a:r>
              <a:rPr lang="en-US" dirty="0" smtClean="0"/>
              <a:t> It helps to retain skilled employees.</a:t>
            </a:r>
          </a:p>
          <a:p>
            <a:r>
              <a:rPr lang="en-US" dirty="0" smtClean="0"/>
              <a:t>It increases efficiency. </a:t>
            </a:r>
          </a:p>
          <a:p>
            <a:r>
              <a:rPr lang="en-US" dirty="0" smtClean="0"/>
              <a:t>Reduces expenditures.</a:t>
            </a:r>
            <a:endParaRPr lang="en-US" dirty="0"/>
          </a:p>
        </p:txBody>
      </p:sp>
    </p:spTree>
    <p:extLst>
      <p:ext uri="{BB962C8B-B14F-4D97-AF65-F5344CB8AC3E}">
        <p14:creationId xmlns:p14="http://schemas.microsoft.com/office/powerpoint/2010/main" val="2282061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Benefits of involving HR in departmental conflicts</a:t>
            </a:r>
          </a:p>
        </p:txBody>
      </p:sp>
      <p:sp>
        <p:nvSpPr>
          <p:cNvPr id="3" name="Content Placeholder 2"/>
          <p:cNvSpPr>
            <a:spLocks noGrp="1"/>
          </p:cNvSpPr>
          <p:nvPr>
            <p:ph idx="1"/>
          </p:nvPr>
        </p:nvSpPr>
        <p:spPr/>
        <p:txBody>
          <a:bodyPr/>
          <a:lstStyle/>
          <a:p>
            <a:r>
              <a:rPr lang="en-US" dirty="0" smtClean="0"/>
              <a:t>Personal and departmental growth.</a:t>
            </a:r>
          </a:p>
          <a:p>
            <a:r>
              <a:rPr lang="en-US" dirty="0" smtClean="0"/>
              <a:t>Improved relationships among workers.</a:t>
            </a:r>
          </a:p>
          <a:p>
            <a:r>
              <a:rPr lang="en-US" dirty="0" smtClean="0"/>
              <a:t>Prior problem identification.</a:t>
            </a:r>
          </a:p>
          <a:p>
            <a:endParaRPr lang="en-US" dirty="0" smtClean="0"/>
          </a:p>
          <a:p>
            <a:endParaRPr lang="en-US" dirty="0"/>
          </a:p>
        </p:txBody>
      </p:sp>
    </p:spTree>
    <p:extLst>
      <p:ext uri="{BB962C8B-B14F-4D97-AF65-F5344CB8AC3E}">
        <p14:creationId xmlns:p14="http://schemas.microsoft.com/office/powerpoint/2010/main" val="1135870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 Conclusion</a:t>
            </a:r>
            <a:endParaRPr lang="en-US" dirty="0"/>
          </a:p>
        </p:txBody>
      </p:sp>
      <p:sp>
        <p:nvSpPr>
          <p:cNvPr id="3" name="Content Placeholder 2"/>
          <p:cNvSpPr>
            <a:spLocks noGrp="1"/>
          </p:cNvSpPr>
          <p:nvPr>
            <p:ph idx="1"/>
          </p:nvPr>
        </p:nvSpPr>
        <p:spPr>
          <a:xfrm>
            <a:off x="457200" y="1143000"/>
            <a:ext cx="8305800" cy="5166360"/>
          </a:xfrm>
        </p:spPr>
        <p:txBody>
          <a:bodyPr>
            <a:normAutofit fontScale="92500" lnSpcReduction="10000"/>
          </a:bodyPr>
          <a:lstStyle/>
          <a:p>
            <a:r>
              <a:rPr lang="en-US" dirty="0" smtClean="0"/>
              <a:t>Conflict is inevitable in any organization.</a:t>
            </a:r>
          </a:p>
          <a:p>
            <a:r>
              <a:rPr lang="en-US" dirty="0" smtClean="0"/>
              <a:t>Different cultures at workplaces are inevitable and appreciating different cultures promotes growth in the organization.</a:t>
            </a:r>
          </a:p>
          <a:p>
            <a:r>
              <a:rPr lang="en-US" dirty="0" smtClean="0"/>
              <a:t>The human resource plays a vital role in mitigating conflicts at workplaces.</a:t>
            </a:r>
          </a:p>
          <a:p>
            <a:r>
              <a:rPr lang="en-US" dirty="0" smtClean="0"/>
              <a:t>When the right processes are followed workers retention rates increases, there are less damages and expenses and unity among workers is promoted.</a:t>
            </a:r>
          </a:p>
          <a:p>
            <a:r>
              <a:rPr lang="en-US" dirty="0" smtClean="0"/>
              <a:t>Human resource management gives effective methods for conflict resolution as they are professionals who have training on the field.</a:t>
            </a:r>
          </a:p>
          <a:p>
            <a:endParaRPr lang="en-US" dirty="0" smtClean="0"/>
          </a:p>
          <a:p>
            <a:endParaRPr lang="en-US" dirty="0" smtClean="0"/>
          </a:p>
          <a:p>
            <a:endParaRPr lang="en-US" dirty="0"/>
          </a:p>
        </p:txBody>
      </p:sp>
    </p:spTree>
    <p:extLst>
      <p:ext uri="{BB962C8B-B14F-4D97-AF65-F5344CB8AC3E}">
        <p14:creationId xmlns:p14="http://schemas.microsoft.com/office/powerpoint/2010/main" val="15845654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References</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r>
              <a:rPr lang="en-US" dirty="0" err="1"/>
              <a:t>Kianto</a:t>
            </a:r>
            <a:r>
              <a:rPr lang="en-US" dirty="0"/>
              <a:t>, A., </a:t>
            </a:r>
            <a:r>
              <a:rPr lang="en-US" dirty="0" err="1"/>
              <a:t>Sáenz</a:t>
            </a:r>
            <a:r>
              <a:rPr lang="en-US" dirty="0"/>
              <a:t>, J., &amp; </a:t>
            </a:r>
            <a:r>
              <a:rPr lang="en-US" dirty="0" err="1"/>
              <a:t>Aramburu</a:t>
            </a:r>
            <a:r>
              <a:rPr lang="en-US" dirty="0"/>
              <a:t>, N. (2017). Knowledge-based human resource management practices, intellectual capital and innovation. Journal of Business Research, 81, 11-20.</a:t>
            </a:r>
          </a:p>
          <a:p>
            <a:r>
              <a:rPr lang="en-US" dirty="0" err="1"/>
              <a:t>Marković</a:t>
            </a:r>
            <a:r>
              <a:rPr lang="en-US" dirty="0"/>
              <a:t>, M. (2020). The role of emotional intelligence as a leadership characteristic in conflict resolution in organizations. </a:t>
            </a:r>
            <a:r>
              <a:rPr lang="en-US" dirty="0" err="1"/>
              <a:t>Ekonomija</a:t>
            </a:r>
            <a:r>
              <a:rPr lang="en-US" dirty="0"/>
              <a:t>: </a:t>
            </a:r>
            <a:r>
              <a:rPr lang="en-US" dirty="0" err="1"/>
              <a:t>teorija</a:t>
            </a:r>
            <a:r>
              <a:rPr lang="en-US" dirty="0"/>
              <a:t> i </a:t>
            </a:r>
            <a:r>
              <a:rPr lang="en-US" dirty="0" err="1"/>
              <a:t>praksa</a:t>
            </a:r>
            <a:r>
              <a:rPr lang="en-US" dirty="0"/>
              <a:t>, 13(1), 1-18.</a:t>
            </a:r>
          </a:p>
          <a:p>
            <a:r>
              <a:rPr lang="en-US" dirty="0"/>
              <a:t>Vega, G. (2018). Facilitating Conflict Resolution in Organizations: A Curriculum for Managers and Emerging Leaders.</a:t>
            </a:r>
          </a:p>
          <a:p>
            <a:r>
              <a:rPr lang="en-US" dirty="0" err="1"/>
              <a:t>Zaid</a:t>
            </a:r>
            <a:r>
              <a:rPr lang="en-US" dirty="0"/>
              <a:t>, A. A., </a:t>
            </a:r>
            <a:r>
              <a:rPr lang="en-US" dirty="0" err="1"/>
              <a:t>Jaaron</a:t>
            </a:r>
            <a:r>
              <a:rPr lang="en-US" dirty="0"/>
              <a:t>, A. A., &amp; Bon, A. T. (2018). The impact of green human resource management and green supply chain management practices on sustainable performance: An empirical study. Journal of cleaner production, 204, 965-979.</a:t>
            </a:r>
          </a:p>
          <a:p>
            <a:endParaRPr lang="en-US" dirty="0" smtClean="0"/>
          </a:p>
          <a:p>
            <a:endParaRPr lang="en-US" dirty="0"/>
          </a:p>
        </p:txBody>
      </p:sp>
    </p:spTree>
    <p:extLst>
      <p:ext uri="{BB962C8B-B14F-4D97-AF65-F5344CB8AC3E}">
        <p14:creationId xmlns:p14="http://schemas.microsoft.com/office/powerpoint/2010/main" val="21047571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250</TotalTime>
  <Words>1528</Words>
  <Application>Microsoft Office PowerPoint</Application>
  <PresentationFormat>On-screen Show (4:3)</PresentationFormat>
  <Paragraphs>84</Paragraphs>
  <Slides>12</Slides>
  <Notes>9</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Apex</vt:lpstr>
      <vt:lpstr>Training Program on Conflict Resolution </vt:lpstr>
      <vt:lpstr>HR Role in Conflict Management and Resolution</vt:lpstr>
      <vt:lpstr>HR Role in Conflict Management and Resolution</vt:lpstr>
      <vt:lpstr>Process that Managers and Employees should follow to contact HR for cases Involving conflict</vt:lpstr>
      <vt:lpstr>Process that managers and employees should follow to contact HR for cases involving conflict</vt:lpstr>
      <vt:lpstr>Process that managers and employees should follow to contact HR for cases involving conflict</vt:lpstr>
      <vt:lpstr>Process that managers and employees should follow to contact HR for cases involving conflict</vt:lpstr>
      <vt:lpstr>Three strategies that HR will use to resolve issues involving conflict</vt:lpstr>
      <vt:lpstr>Benefits of involving HR in departmental conflicts</vt:lpstr>
      <vt:lpstr>Benefits of involving HR in departmental conflicts</vt:lpstr>
      <vt:lpstr> Conclusion</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Program on Conflict Resolution</dc:title>
  <dc:creator>Windows User</dc:creator>
  <cp:lastModifiedBy>Windows User</cp:lastModifiedBy>
  <cp:revision>18</cp:revision>
  <dcterms:created xsi:type="dcterms:W3CDTF">2021-12-08T07:28:28Z</dcterms:created>
  <dcterms:modified xsi:type="dcterms:W3CDTF">2021-12-08T11:38:59Z</dcterms:modified>
</cp:coreProperties>
</file>